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797675" cy="9926638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1F3E7-6C89-492D-AD11-231E794B70D5}" type="datetimeFigureOut">
              <a:rPr lang="fi-FI"/>
              <a:pPr>
                <a:defRPr/>
              </a:pPr>
              <a:t>19.11.2012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FD070-EC31-4FF4-BACB-33D4164FADF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745D9-7C0B-410A-B618-DDAA7A021511}" type="datetimeFigureOut">
              <a:rPr lang="fi-FI"/>
              <a:pPr>
                <a:defRPr/>
              </a:pPr>
              <a:t>19.11.2012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3C0D2-051A-45FB-8038-ECC9BBBCF62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5D91A-3182-47ED-B722-36A4DDB104FC}" type="datetimeFigureOut">
              <a:rPr lang="fi-FI"/>
              <a:pPr>
                <a:defRPr/>
              </a:pPr>
              <a:t>19.11.2012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099DB-7A75-4054-8733-2DC8A169836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22AF0-87F1-432A-BE41-3A7B0CB4FF78}" type="datetimeFigureOut">
              <a:rPr lang="fi-FI"/>
              <a:pPr>
                <a:defRPr/>
              </a:pPr>
              <a:t>19.11.2012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51551-9C35-4129-AFB7-C14A049C129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93595-E72E-4447-95A8-67632C5C32A4}" type="datetimeFigureOut">
              <a:rPr lang="fi-FI"/>
              <a:pPr>
                <a:defRPr/>
              </a:pPr>
              <a:t>19.11.2012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4402D-BBD7-47C5-856F-326149DE3C2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5A6F1-E403-4841-9887-5BECE2151988}" type="datetimeFigureOut">
              <a:rPr lang="fi-FI"/>
              <a:pPr>
                <a:defRPr/>
              </a:pPr>
              <a:t>19.11.2012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B7F82-8D93-41AC-9D04-21776D44F91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9CDDC-9739-49F0-A908-10672F376EAF}" type="datetimeFigureOut">
              <a:rPr lang="fi-FI"/>
              <a:pPr>
                <a:defRPr/>
              </a:pPr>
              <a:t>19.11.2012</a:t>
            </a:fld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E3EA5-9286-44F3-A91A-0B062DF2E3D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C1F08-495D-49E6-A747-D7D38BAEFF24}" type="datetimeFigureOut">
              <a:rPr lang="fi-FI"/>
              <a:pPr>
                <a:defRPr/>
              </a:pPr>
              <a:t>19.11.2012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92357-20E5-4E44-90DA-79C08ADA7F8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64276-B72E-4C4D-9169-85BD8BD26B08}" type="datetimeFigureOut">
              <a:rPr lang="fi-FI"/>
              <a:pPr>
                <a:defRPr/>
              </a:pPr>
              <a:t>19.11.2012</a:t>
            </a:fld>
            <a:endParaRPr lang="fi-FI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D3863-B7B4-46CD-81AA-D672BADC858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2AA14-41A3-49BC-9C9D-7701BCF8A70A}" type="datetimeFigureOut">
              <a:rPr lang="fi-FI"/>
              <a:pPr>
                <a:defRPr/>
              </a:pPr>
              <a:t>19.11.2012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8A160-E4B9-42B4-8CB3-E9EC8CCBA89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2C7A7-2C58-4089-B646-6ECC7187EEC5}" type="datetimeFigureOut">
              <a:rPr lang="fi-FI"/>
              <a:pPr>
                <a:defRPr/>
              </a:pPr>
              <a:t>19.11.2012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D54D6-2518-436E-9B0A-EAF8F96231B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</a:p>
        </p:txBody>
      </p:sp>
      <p:sp>
        <p:nvSpPr>
          <p:cNvPr id="102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A80C365-6372-4E3B-916D-9D08D0670BB5}" type="datetimeFigureOut">
              <a:rPr lang="fi-FI"/>
              <a:pPr>
                <a:defRPr/>
              </a:pPr>
              <a:t>19.11.2012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58F0217-6AB7-4747-95C9-BE6A0291089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mtClean="0"/>
              <a:t>Talousarvioesityksen 2013 tasapainotusvaihtoehdot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i-FI" sz="2400" dirty="0" smtClean="0"/>
              <a:t>Kaupunginhallitus ma 5.11.2012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i-FI" sz="2400" dirty="0" smtClean="0"/>
              <a:t>Kaupunginvaltuusto ma 12.11.2012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i-FI" sz="20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i-FI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i-FI" sz="2000" dirty="0" smtClean="0"/>
              <a:t>Kaupunginjohtaja Juha Majalahti</a:t>
            </a:r>
            <a:endParaRPr lang="fi-FI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i-FI" dirty="0" smtClean="0"/>
              <a:t>Vaihtoehto 1: Kunnallisveron korottaminen 0,5 %-yksiköllä</a:t>
            </a:r>
            <a:endParaRPr lang="fi-FI" dirty="0"/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i-FI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dirty="0" smtClean="0"/>
              <a:t>Kunnallisvero 20,25 -&gt; 20,75 %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dirty="0" smtClean="0"/>
              <a:t>Kunnallisveron tuotto 31.730.000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dirty="0" smtClean="0"/>
              <a:t>Lisätuotto noin 630.000 euroa (2,0 %)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dirty="0" smtClean="0"/>
              <a:t>Arvioitu kunnallisveron kasvu kaikkiaan 1.630.000 euroa (6,0 %)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dirty="0" smtClean="0"/>
              <a:t>Toimintakulujen kasvu 1.017.000 (2,0 %) 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i-FI" dirty="0" smtClean="0"/>
              <a:t>Vaihtoehto 2: Toimintakulujen leikkaaminen toimialoilta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dirty="0" smtClean="0"/>
              <a:t>Leikattava osuus 630.000 euroa kuluista tehtyinä on 1,23 %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dirty="0" smtClean="0"/>
              <a:t>Toimialoille kohdistetut leikkaukset kohdistuvat suurimmalta osalta Karviaisen ja </a:t>
            </a:r>
            <a:r>
              <a:rPr lang="fi-FI" dirty="0" err="1" smtClean="0"/>
              <a:t>HUS:n</a:t>
            </a:r>
            <a:r>
              <a:rPr lang="fi-FI" dirty="0" smtClean="0"/>
              <a:t> toimintakuluihin (358.000 euroa)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i-FI" dirty="0" smtClean="0"/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i-FI" dirty="0" smtClean="0"/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i-FI" dirty="0" smtClean="0"/>
              <a:t>	 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392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i-FI" dirty="0" smtClean="0"/>
              <a:t>Vaihtoehto 3:Henkilöstömenojen leikkaus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dirty="0" smtClean="0"/>
              <a:t>Tavoite 630.000 euron säästö vastaa 16 työntekijän henkilöstömenoja: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fi-FI" dirty="0" smtClean="0"/>
              <a:t>2.500 e/kk x 12,6 x 16 = 504.000 euroa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fi-FI" dirty="0" smtClean="0"/>
              <a:t>Sivukulut 25 % palkkasummasta 126.000 euroa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dirty="0" smtClean="0"/>
              <a:t>Säästöjen toteutuminen em. laajuisena edellyttäisi henkilöstövähennyksen toteuttamista 1.1.2013 alkaen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dirty="0" smtClean="0"/>
              <a:t>Palkkasumman kasvu on nyt 253.000 € eli 2,5 %, kun sopimusperusteinen korotus on n. 1,9 % </a:t>
            </a:r>
            <a:endParaRPr lang="fi-FI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i-FI" dirty="0" smtClean="0"/>
              <a:t>Vaihtoehto 4: Opetuksen tuntikehysleikkaus </a:t>
            </a:r>
            <a:endParaRPr lang="fi-FI" dirty="0"/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mtClean="0"/>
              <a:t>5 %:n tuntikehysleikkaus merkitsisi 96 tuntia viikossa opetusta vähemmän eri kouluasteilla</a:t>
            </a:r>
          </a:p>
          <a:p>
            <a:r>
              <a:rPr lang="fi-FI" smtClean="0"/>
              <a:t>Kustannussäästö olisi 270.000 euroa, minkä toteuttaminen kokonaisuudessaan ei ole mahdollista vuoden 2013 alusta lukien tehtyjen suunnitelmien ja rekrytointien vuoksi</a:t>
            </a:r>
          </a:p>
          <a:p>
            <a:r>
              <a:rPr lang="fi-FI" smtClean="0"/>
              <a:t>Koululaisten iltapäivätoiminta luopuminen säästäisi nettomääräisesti 50.000 euroa</a:t>
            </a:r>
          </a:p>
          <a:p>
            <a:pPr>
              <a:buFont typeface="Arial" charset="0"/>
              <a:buNone/>
            </a:pPr>
            <a:endParaRPr lang="fi-FI" smtClean="0"/>
          </a:p>
          <a:p>
            <a:pPr>
              <a:buFont typeface="Arial" charset="0"/>
              <a:buNone/>
            </a:pPr>
            <a:endParaRPr lang="fi-FI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i-FI" dirty="0" smtClean="0"/>
              <a:t>Vaihtoehto 5: Kiinteistöverojen tarkistaminen</a:t>
            </a:r>
            <a:endParaRPr lang="fi-FI" dirty="0"/>
          </a:p>
        </p:txBody>
      </p:sp>
      <p:sp>
        <p:nvSpPr>
          <p:cNvPr id="19458" name="Sisällön paikkamerkk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mtClean="0"/>
              <a:t>Korottamalla kiinteistövero-%:tit lain mahdollistamaan maksimitasoon olisi verokertymä 2.336.000 euroa eli nykyistä kertymää 517.000 euroa suurempi</a:t>
            </a:r>
          </a:p>
          <a:p>
            <a:r>
              <a:rPr lang="fi-FI" smtClean="0"/>
              <a:t>Puolittamalla korotus puoleen lain sallimasta olisi lisäkertymä 259.000 euroa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Vaihtoehto 6: Edellisten yhdistelmä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dirty="0" smtClean="0"/>
              <a:t>ESIMERKKI</a:t>
            </a:r>
            <a:r>
              <a:rPr lang="fi-FI" dirty="0"/>
              <a:t> </a:t>
            </a:r>
            <a:r>
              <a:rPr lang="fi-FI" dirty="0" smtClean="0"/>
              <a:t>1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fi-FI" dirty="0" smtClean="0"/>
              <a:t>Kunnallisveron korotus 0,25 %	315.000 euroa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fi-FI" dirty="0" smtClean="0"/>
              <a:t>Oman toiminnan leikkaukset* 	275.000 euroa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fi-FI" dirty="0" smtClean="0"/>
              <a:t>Omaisuuden myynnin lisäys	  40.000 euro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i-FI" sz="2800" dirty="0"/>
              <a:t> </a:t>
            </a:r>
            <a:r>
              <a:rPr lang="fi-FI" sz="2800" dirty="0" smtClean="0"/>
              <a:t>    Yhteensä			        		630.000 euroa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i-FI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sz="2800" dirty="0" smtClean="0"/>
              <a:t>ESIMERKKI 2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fi-FI" dirty="0" smtClean="0"/>
              <a:t>Jätetään talousarvio alijäämäiseksi ja tehdään uuden hallituksen ja toimialojen kanssa hartiavoimin töitä! 	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i-FI" dirty="0"/>
              <a:t> </a:t>
            </a:r>
            <a:endParaRPr lang="fi-FI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i-FI" dirty="0" smtClean="0"/>
              <a:t>Käytettävissä on lukuisia muita vaihtoehtoja!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i-FI" sz="1200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i-FI" sz="1200" dirty="0" smtClean="0"/>
              <a:t>*1,23 %:n lisäleikkaukset omasta toiminnasta (ilman Karviaisen ja </a:t>
            </a:r>
            <a:r>
              <a:rPr lang="fi-FI" sz="1200" dirty="0" err="1" smtClean="0"/>
              <a:t>HUS:n</a:t>
            </a:r>
            <a:r>
              <a:rPr lang="fi-FI" sz="1200" dirty="0" smtClean="0"/>
              <a:t> lisäleikkauksia) </a:t>
            </a:r>
            <a:r>
              <a:rPr lang="fi-FI" dirty="0" smtClean="0"/>
              <a:t>	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234</Words>
  <Application>Microsoft Office PowerPoint</Application>
  <PresentationFormat>Näytössä katseltava diaesitys (4:3)</PresentationFormat>
  <Paragraphs>45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Suunnittelumalli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1" baseType="lpstr">
      <vt:lpstr>Calibri</vt:lpstr>
      <vt:lpstr>Arial</vt:lpstr>
      <vt:lpstr>Office-teema</vt:lpstr>
      <vt:lpstr>Talousarvioesityksen 2013 tasapainotusvaihtoehdot</vt:lpstr>
      <vt:lpstr>Vaihtoehto 1: Kunnallisveron korottaminen 0,5 %-yksiköllä</vt:lpstr>
      <vt:lpstr>Vaihtoehto 2: Toimintakulujen leikkaaminen toimialoilta</vt:lpstr>
      <vt:lpstr>Dia 4</vt:lpstr>
      <vt:lpstr>Vaihtoehto 3:Henkilöstömenojen leikkaus </vt:lpstr>
      <vt:lpstr>Vaihtoehto 4: Opetuksen tuntikehysleikkaus </vt:lpstr>
      <vt:lpstr>Vaihtoehto 5: Kiinteistöverojen tarkistaminen</vt:lpstr>
      <vt:lpstr>Vaihtoehto 6: Edellisten yhdistelmä</vt:lpstr>
    </vt:vector>
  </TitlesOfParts>
  <Company>Karkkilan kaupunki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Talousarvioesityksen tasapainotusvaihtoehdot</dc:title>
  <dc:creator>Majalahti Juha</dc:creator>
  <cp:lastModifiedBy>seija.laine</cp:lastModifiedBy>
  <cp:revision>15</cp:revision>
  <cp:lastPrinted>2012-10-31T05:07:14Z</cp:lastPrinted>
  <dcterms:created xsi:type="dcterms:W3CDTF">2012-10-29T10:37:56Z</dcterms:created>
  <dcterms:modified xsi:type="dcterms:W3CDTF">2012-11-19T14:05:23Z</dcterms:modified>
</cp:coreProperties>
</file>