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1F3E7-6C89-492D-AD11-231E794B70D5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FD070-EC31-4FF4-BACB-33D4164FADF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45D9-7C0B-410A-B618-DDAA7A021511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C0D2-051A-45FB-8038-ECC9BBBCF62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5D91A-3182-47ED-B722-36A4DDB104FC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099DB-7A75-4054-8733-2DC8A16983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22AF0-87F1-432A-BE41-3A7B0CB4FF78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51551-9C35-4129-AFB7-C14A049C12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93595-E72E-4447-95A8-67632C5C32A4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4402D-BBD7-47C5-856F-326149DE3C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5A6F1-E403-4841-9887-5BECE2151988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B7F82-8D93-41AC-9D04-21776D44F9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9CDDC-9739-49F0-A908-10672F376EAF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3EA5-9286-44F3-A91A-0B062DF2E3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C1F08-495D-49E6-A747-D7D38BAEFF24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2357-20E5-4E44-90DA-79C08ADA7F8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64276-B72E-4C4D-9169-85BD8BD26B08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D3863-B7B4-46CD-81AA-D672BADC858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2AA14-41A3-49BC-9C9D-7701BCF8A70A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8A160-E4B9-42B4-8CB3-E9EC8CCBA89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C7A7-2C58-4089-B646-6ECC7187EEC5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D54D6-2518-436E-9B0A-EAF8F96231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80C365-6372-4E3B-916D-9D08D0670BB5}" type="datetimeFigureOut">
              <a:rPr lang="fi-FI"/>
              <a:pPr>
                <a:defRPr/>
              </a:pPr>
              <a:t>19.11.2012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8F0217-6AB7-4747-95C9-BE6A0291089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Talousarvioesityksen 2013 tasapainotusvaihtoehdot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2400" dirty="0" smtClean="0"/>
              <a:t>Kaupunginhallitus ma 5.11.2012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2400" dirty="0" smtClean="0"/>
              <a:t>Kaupunginvaltuusto ma 12.11.2012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sz="20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2000" dirty="0" smtClean="0"/>
              <a:t>Kaupunginjohtaja Juha Majalahti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Vaihtoehto 1: Kunnallisveron korottaminen 0,5 %-yksiköllä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Kunnallisvero 20,25 -&gt; 20,75 %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Kunnallisveron tuotto 31.730.000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Lisätuotto noin 630.000 euroa (2,0 %)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Arvioitu kunnallisveron kasvu kaikkiaan 1.630.000 euroa (6,0 %)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Toimintakulujen kasvu 1.017.000 (2,0 %)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Vaihtoehto 2: Toimintakulujen leikkaaminen toimialoilta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Leikattava osuus 630.000 euroa kuluista tehtyinä on 1,23 %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Toimialoille kohdistetut leikkaukset kohdistuvat suurimmalta osalta Karviaisen ja </a:t>
            </a:r>
            <a:r>
              <a:rPr lang="fi-FI" dirty="0" err="1" smtClean="0"/>
              <a:t>HUS:n</a:t>
            </a:r>
            <a:r>
              <a:rPr lang="fi-FI" dirty="0" smtClean="0"/>
              <a:t> toimintakuluihin (358.000 euroa)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	 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39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Vaihtoehto 3:Henkilöstömenojen leikkaus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Tavoite 630.000 euron säästö vastaa 16 työntekijän henkilöstömenoja: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2.500 e/kk x 12,6 x 16 = 504.000 euroa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Sivukulut 25 % palkkasummasta 126.000 euroa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Säästöjen toteutuminen em. laajuisena edellyttäisi henkilöstövähennyksen toteuttamista 1.1.2013 alkaen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Palkkasumman kasvu on nyt 253.000 € eli 2,5 %, kun sopimusperusteinen korotus on n. 1,9 % </a:t>
            </a:r>
            <a:endParaRPr lang="fi-FI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Vaihtoehto 4: Opetuksen tuntikehysleikkaus 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mtClean="0"/>
              <a:t>5 %:n tuntikehysleikkaus merkitsisi 96 tuntia viikossa opetusta vähemmän eri kouluasteilla</a:t>
            </a:r>
          </a:p>
          <a:p>
            <a:r>
              <a:rPr lang="fi-FI" smtClean="0"/>
              <a:t>Kustannussäästö olisi 270.000 euroa, minkä toteuttaminen kokonaisuudessaan ei ole mahdollista vuoden 2013 alusta lukien tehtyjen suunnitelmien ja rekrytointien vuoksi</a:t>
            </a:r>
          </a:p>
          <a:p>
            <a:r>
              <a:rPr lang="fi-FI" smtClean="0"/>
              <a:t>Koululaisten iltapäivätoiminta luopuminen säästäisi nettomääräisesti 50.000 euroa</a:t>
            </a:r>
          </a:p>
          <a:p>
            <a:pPr>
              <a:buFont typeface="Arial" charset="0"/>
              <a:buNone/>
            </a:pPr>
            <a:endParaRPr lang="fi-FI" smtClean="0"/>
          </a:p>
          <a:p>
            <a:pPr>
              <a:buFont typeface="Arial" charset="0"/>
              <a:buNone/>
            </a:pPr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Vaihtoehto 5: Kiinteistöverojen tarkistaminen</a:t>
            </a:r>
            <a:endParaRPr lang="fi-FI" dirty="0"/>
          </a:p>
        </p:txBody>
      </p:sp>
      <p:sp>
        <p:nvSpPr>
          <p:cNvPr id="19458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Korottamalla kiinteistövero-%:tit lain mahdollistamaan maksimitasoon olisi verokertymä 2.336.000 euroa eli nykyistä kertymää 517.000 euroa suurempi</a:t>
            </a:r>
          </a:p>
          <a:p>
            <a:r>
              <a:rPr lang="fi-FI" smtClean="0"/>
              <a:t>Puolittamalla korotus puoleen lain sallimasta olisi lisäkertymä 259.000 euroa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Vaihtoehto 6: Edellisten yhdistelmä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ESIMERKKI</a:t>
            </a:r>
            <a:r>
              <a:rPr lang="fi-FI" dirty="0"/>
              <a:t> </a:t>
            </a:r>
            <a:r>
              <a:rPr lang="fi-FI" dirty="0" smtClean="0"/>
              <a:t>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Kunnallisveron korotus 0,25 %	315.000 euroa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Oman toiminnan leikkaukset* 	275.000 euroa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Omaisuuden myynnin lisäys	  40.000 euro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Yhteensä			        		630.000 euroa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2800" dirty="0" smtClean="0"/>
              <a:t>ESIMERKKI 2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Jätetään talousarvio alijäämäiseksi ja tehdään uuden hallituksen ja toimialojen kanssa hartiavoimin töitä! 	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/>
              <a:t> </a:t>
            </a:r>
            <a:endParaRPr lang="fi-FI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Käytettävissä on lukuisia muita vaihtoehtoja!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sz="12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sz="1200" dirty="0" smtClean="0"/>
              <a:t>*1,23 %:n lisäleikkaukset omasta toiminnasta (ilman Karviaisen ja </a:t>
            </a:r>
            <a:r>
              <a:rPr lang="fi-FI" sz="1200" dirty="0" err="1" smtClean="0"/>
              <a:t>HUS:n</a:t>
            </a:r>
            <a:r>
              <a:rPr lang="fi-FI" sz="1200" dirty="0" smtClean="0"/>
              <a:t> lisäleikkauksia) </a:t>
            </a:r>
            <a:r>
              <a:rPr lang="fi-FI" dirty="0" smtClean="0"/>
              <a:t>	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234</Words>
  <Application>Microsoft Office PowerPoint</Application>
  <PresentationFormat>Näytössä katseltava diaesitys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Suunnittelumalli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Office-teema</vt:lpstr>
      <vt:lpstr>Talousarvioesityksen 2013 tasapainotusvaihtoehdot</vt:lpstr>
      <vt:lpstr>Vaihtoehto 1: Kunnallisveron korottaminen 0,5 %-yksiköllä</vt:lpstr>
      <vt:lpstr>Vaihtoehto 2: Toimintakulujen leikkaaminen toimialoilta</vt:lpstr>
      <vt:lpstr>Dia 4</vt:lpstr>
      <vt:lpstr>Vaihtoehto 3:Henkilöstömenojen leikkaus </vt:lpstr>
      <vt:lpstr>Vaihtoehto 4: Opetuksen tuntikehysleikkaus </vt:lpstr>
      <vt:lpstr>Vaihtoehto 5: Kiinteistöverojen tarkistaminen</vt:lpstr>
      <vt:lpstr>Vaihtoehto 6: Edellisten yhdistelmä</vt:lpstr>
    </vt:vector>
  </TitlesOfParts>
  <Company>Karkkilan kaupunki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Talousarvioesityksen tasapainotusvaihtoehdot</dc:title>
  <dc:creator>Majalahti Juha</dc:creator>
  <cp:lastModifiedBy>seija.laine</cp:lastModifiedBy>
  <cp:revision>15</cp:revision>
  <cp:lastPrinted>2012-10-31T05:07:14Z</cp:lastPrinted>
  <dcterms:created xsi:type="dcterms:W3CDTF">2012-10-29T10:37:56Z</dcterms:created>
  <dcterms:modified xsi:type="dcterms:W3CDTF">2012-11-19T14:05:23Z</dcterms:modified>
</cp:coreProperties>
</file>